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7117" autoAdjust="0"/>
  </p:normalViewPr>
  <p:slideViewPr>
    <p:cSldViewPr>
      <p:cViewPr varScale="1">
        <p:scale>
          <a:sx n="40" d="100"/>
          <a:sy n="40" d="100"/>
        </p:scale>
        <p:origin x="-2244"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1751CC-FFBB-4E07-8254-88A49D4F5692}" type="datetimeFigureOut">
              <a:rPr lang="en-US" smtClean="0"/>
              <a:pPr/>
              <a:t>5/19/2021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AC92D-90DF-407C-94E0-445D1601D285}" type="slidenum">
              <a:rPr lang="en-US" smtClean="0"/>
              <a:pPr/>
              <a:t>‹#›</a:t>
            </a:fld>
            <a:endParaRPr lang="en-US"/>
          </a:p>
        </p:txBody>
      </p:sp>
    </p:spTree>
    <p:extLst>
      <p:ext uri="{BB962C8B-B14F-4D97-AF65-F5344CB8AC3E}">
        <p14:creationId xmlns:p14="http://schemas.microsoft.com/office/powerpoint/2010/main" xmlns="" val="566361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selected economic topic is inflation. Inflation refers to the steady increase in the price of goods and services within a given period (Coibion et al., </a:t>
            </a:r>
            <a:r>
              <a:rPr lang="en-US" sz="1200" kern="1200" dirty="0" smtClean="0">
                <a:solidFill>
                  <a:schemeClr val="tx1"/>
                </a:solidFill>
                <a:effectLst/>
                <a:latin typeface="+mn-lt"/>
                <a:ea typeface="+mn-ea"/>
                <a:cs typeface="+mn-cs"/>
              </a:rPr>
              <a:t>103297</a:t>
            </a:r>
            <a:r>
              <a:rPr lang="en-US" sz="2400" kern="1200" dirty="0" smtClean="0">
                <a:solidFill>
                  <a:schemeClr val="tx1"/>
                </a:solidFill>
                <a:effectLst/>
                <a:latin typeface="Times New Roman" pitchFamily="18" charset="0"/>
                <a:ea typeface="+mn-ea"/>
                <a:cs typeface="Times New Roman" pitchFamily="18" charset="0"/>
              </a:rPr>
              <a:t>). The developed inquiry question from the selected topic is; is inflation bad for the economy? Inflation may have significant negative effects on the economy. Inflation may be a sign of a struggling economy, and it may worsen the economy further. Notably, inflation reduces the purchasing power, increases the cost of borrowing, increases unemployment, reduces investments, and reduces economic growth.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2</a:t>
            </a:fld>
            <a:endParaRPr lang="en-US"/>
          </a:p>
        </p:txBody>
      </p:sp>
    </p:spTree>
    <p:extLst>
      <p:ext uri="{BB962C8B-B14F-4D97-AF65-F5344CB8AC3E}">
        <p14:creationId xmlns:p14="http://schemas.microsoft.com/office/powerpoint/2010/main" xmlns="" val="890379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Purchasing power refers to currency value expressed on the basis of the number of goods and services one money unit can purchase. Inflation decreases purchasing power due to an increase in prices. Notably, when the prices for goods and services increase, people, especially those with limited financial resources, reduce the number of goods and services they purchase (Ndoricimpa</a:t>
            </a:r>
            <a:r>
              <a:rPr lang="en-US" sz="2400" kern="1200" baseline="0" dirty="0" smtClean="0">
                <a:solidFill>
                  <a:schemeClr val="tx1"/>
                </a:solidFill>
                <a:effectLst/>
                <a:latin typeface="Times New Roman" pitchFamily="18" charset="0"/>
                <a:ea typeface="+mn-ea"/>
                <a:cs typeface="Times New Roman" pitchFamily="18" charset="0"/>
              </a:rPr>
              <a:t> 67</a:t>
            </a:r>
            <a:r>
              <a:rPr lang="en-US" sz="2400" kern="1200" dirty="0" smtClean="0">
                <a:solidFill>
                  <a:schemeClr val="tx1"/>
                </a:solidFill>
                <a:effectLst/>
                <a:latin typeface="Times New Roman" pitchFamily="18" charset="0"/>
                <a:ea typeface="+mn-ea"/>
                <a:cs typeface="Times New Roman" pitchFamily="18" charset="0"/>
              </a:rPr>
              <a:t>). Consequently, manufacturers or producers, wholesalers, and retailers incur losses due to a reduction in sales. When businesses are not growing, the economy is also not growing. Business organizations contribute high amounts of revenue to the government, and when they are making losses, some may close down, and the revenue remitted to the government is lost. As a result, economic growth slows down.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3</a:t>
            </a:fld>
            <a:endParaRPr lang="en-US"/>
          </a:p>
        </p:txBody>
      </p:sp>
    </p:spTree>
    <p:extLst>
      <p:ext uri="{BB962C8B-B14F-4D97-AF65-F5344CB8AC3E}">
        <p14:creationId xmlns:p14="http://schemas.microsoft.com/office/powerpoint/2010/main" xmlns="" val="1746147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High inflation affects the cost of borrowing money. Central banks use a high rate of interest in controlling inflation. Interest refers to money paid for borrowed funds. Therefore, when inflation becomes high, interest rates are also raised. As a result, borrowing becomes expensive. In addition, due to the high cost of borrowed funds, borrowing reduces, and the supply of money also reduces (Brown</a:t>
            </a:r>
            <a:r>
              <a:rPr lang="en-US" sz="2400" kern="1200" baseline="0" dirty="0" smtClean="0">
                <a:solidFill>
                  <a:schemeClr val="tx1"/>
                </a:solidFill>
                <a:effectLst/>
                <a:latin typeface="Times New Roman" pitchFamily="18" charset="0"/>
                <a:ea typeface="+mn-ea"/>
                <a:cs typeface="Times New Roman" pitchFamily="18" charset="0"/>
              </a:rPr>
              <a:t> 50</a:t>
            </a:r>
            <a:r>
              <a:rPr lang="en-US" sz="2400" kern="1200" dirty="0" smtClean="0">
                <a:solidFill>
                  <a:schemeClr val="tx1"/>
                </a:solidFill>
                <a:effectLst/>
                <a:latin typeface="Times New Roman" pitchFamily="18" charset="0"/>
                <a:ea typeface="+mn-ea"/>
                <a:cs typeface="Times New Roman" pitchFamily="18" charset="0"/>
              </a:rPr>
              <a:t>). A decline in the supply of money implies that people will have little to buy goods and services. When the demand for goods and services reduces, supply also reduces. Generally, revenues remitted to the government by both individuals and business organizations also reduce.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4</a:t>
            </a:fld>
            <a:endParaRPr lang="en-US"/>
          </a:p>
        </p:txBody>
      </p:sp>
    </p:spTree>
    <p:extLst>
      <p:ext uri="{BB962C8B-B14F-4D97-AF65-F5344CB8AC3E}">
        <p14:creationId xmlns:p14="http://schemas.microsoft.com/office/powerpoint/2010/main" xmlns="" val="3595065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A high inflation rate implies that the cost of goods and services is higher. As a result, purchasing power reduces. When the purchasing power declines, the demand for goods and services declines. Declining demand for goods and services, in turn, reduces the supply of such goods. As a result, business organizations may close down to avoid operating at losses. When businesses close down, people are declared jobless, and the rate of unemployment increases. Also, when businesses close down, the rate of economic growth reduces since people lose income and the government loses revenues (Van</a:t>
            </a:r>
            <a:r>
              <a:rPr lang="en-US" sz="2400" kern="1200" baseline="0" dirty="0" smtClean="0">
                <a:solidFill>
                  <a:schemeClr val="tx1"/>
                </a:solidFill>
                <a:effectLst/>
                <a:latin typeface="Times New Roman" pitchFamily="18" charset="0"/>
                <a:ea typeface="+mn-ea"/>
                <a:cs typeface="Times New Roman" pitchFamily="18" charset="0"/>
              </a:rPr>
              <a:t> 767</a:t>
            </a:r>
            <a:r>
              <a:rPr lang="en-US" sz="2400" kern="1200" dirty="0" smtClean="0">
                <a:solidFill>
                  <a:schemeClr val="tx1"/>
                </a:solidFill>
                <a:effectLst/>
                <a:latin typeface="Times New Roman" pitchFamily="18" charset="0"/>
                <a:ea typeface="+mn-ea"/>
                <a:cs typeface="Times New Roman" pitchFamily="18" charset="0"/>
              </a:rPr>
              <a:t>). A slow economic growth rate is also an implication of a high rate of unemployment.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5</a:t>
            </a:fld>
            <a:endParaRPr lang="en-US"/>
          </a:p>
        </p:txBody>
      </p:sp>
    </p:spTree>
    <p:extLst>
      <p:ext uri="{BB962C8B-B14F-4D97-AF65-F5344CB8AC3E}">
        <p14:creationId xmlns:p14="http://schemas.microsoft.com/office/powerpoint/2010/main" xmlns="" val="859011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Increasing inflation causes a subsequent increase in interest rates. The majority of the investors depend on loans to initiate, implement, and sustain different investment portfolios. Therefore, when loans are expensive, borrowing declines, and in turn, the rate of investment reduces. Additionally, when inflation is high, cash flows from fixed assets perform poorly because the purchasing power of long-term cash flows reduces over time. Most investors also buy securities with fixed income like bonds and treasuries since they anticipate a stable income flow in terms of interest payments (Brown, 2018). However, because interest rates remain constant for the majority of securities with fixed income until their maturity, higher inflation reduces the purchasing power of the interest paid on such securities. A high inflation rate and a high unemployment rate result in what is referred to as stagflation.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6</a:t>
            </a:fld>
            <a:endParaRPr lang="en-US"/>
          </a:p>
        </p:txBody>
      </p:sp>
    </p:spTree>
    <p:extLst>
      <p:ext uri="{BB962C8B-B14F-4D97-AF65-F5344CB8AC3E}">
        <p14:creationId xmlns:p14="http://schemas.microsoft.com/office/powerpoint/2010/main" xmlns="" val="1055228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A high inflation rate may lead to slow economic growth. Notably, when the rate of inflation is high, interest rates become high. As a result, loans become expensive and borrowing declines. This causes a direct decline in investments. Ideally, low interest rates encourage investments, and the economy is bound to grow. However, when people are not able to borrow to invest, the rate of economic growth may reduce. Besides, when interest rates are high, the purchasing power reduces, causing a decline in the demand for goods and services (Coibion et al., </a:t>
            </a:r>
            <a:r>
              <a:rPr lang="en-US" sz="1200" kern="1200" dirty="0" smtClean="0">
                <a:solidFill>
                  <a:schemeClr val="tx1"/>
                </a:solidFill>
                <a:effectLst/>
                <a:latin typeface="+mn-lt"/>
                <a:ea typeface="+mn-ea"/>
                <a:cs typeface="+mn-cs"/>
              </a:rPr>
              <a:t>103297</a:t>
            </a:r>
            <a:r>
              <a:rPr lang="en-US" sz="2400" kern="1200" dirty="0" smtClean="0">
                <a:solidFill>
                  <a:schemeClr val="tx1"/>
                </a:solidFill>
                <a:effectLst/>
                <a:latin typeface="Times New Roman" pitchFamily="18" charset="0"/>
                <a:ea typeface="+mn-ea"/>
                <a:cs typeface="Times New Roman" pitchFamily="18" charset="0"/>
              </a:rPr>
              <a:t>). The decline in the demand for goods and services reduced supply, and businesses may close down. When businesses close down, people become jobless. Business closure also slows economic growth. </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7</a:t>
            </a:fld>
            <a:endParaRPr lang="en-US"/>
          </a:p>
        </p:txBody>
      </p:sp>
    </p:spTree>
    <p:extLst>
      <p:ext uri="{BB962C8B-B14F-4D97-AF65-F5344CB8AC3E}">
        <p14:creationId xmlns:p14="http://schemas.microsoft.com/office/powerpoint/2010/main" xmlns="" val="456513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 summation, inflation may be bad for the economy. This is so because inflation increases interest rates, reduces purchasing power, reduces investments, and contributes to high levels of unemployment. Notably, central banks use high interest rates in controlling high rates of inflation. When interest rates increase, the cost of borrowed money increases. As a result, people shy away from borrowing, and the rate of investments reduce. A low rate of investments implies slow economic growth.  Additionally, a high inflation rate reduces the purchasing power of consumers. Consequently, the demand for goods and services decline, leading to the closure of business ventures.</a:t>
            </a:r>
          </a:p>
          <a:p>
            <a:endParaRPr lang="en-US" dirty="0"/>
          </a:p>
        </p:txBody>
      </p:sp>
      <p:sp>
        <p:nvSpPr>
          <p:cNvPr id="4" name="Slide Number Placeholder 3"/>
          <p:cNvSpPr>
            <a:spLocks noGrp="1"/>
          </p:cNvSpPr>
          <p:nvPr>
            <p:ph type="sldNum" sz="quarter" idx="10"/>
          </p:nvPr>
        </p:nvSpPr>
        <p:spPr/>
        <p:txBody>
          <a:bodyPr/>
          <a:lstStyle/>
          <a:p>
            <a:fld id="{0BAAC92D-90DF-407C-94E0-445D1601D285}" type="slidenum">
              <a:rPr lang="en-US" smtClean="0"/>
              <a:pPr/>
              <a:t>8</a:t>
            </a:fld>
            <a:endParaRPr lang="en-US"/>
          </a:p>
        </p:txBody>
      </p:sp>
    </p:spTree>
    <p:extLst>
      <p:ext uri="{BB962C8B-B14F-4D97-AF65-F5344CB8AC3E}">
        <p14:creationId xmlns:p14="http://schemas.microsoft.com/office/powerpoint/2010/main" xmlns="" val="1013297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F68901-ED20-4439-A78F-EDCC3FD7ED46}" type="datetimeFigureOut">
              <a:rPr lang="en-US" smtClean="0"/>
              <a:pPr/>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2909746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68901-ED20-4439-A78F-EDCC3FD7ED46}" type="datetimeFigureOut">
              <a:rPr lang="en-US" smtClean="0"/>
              <a:pPr/>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118371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68901-ED20-4439-A78F-EDCC3FD7ED46}" type="datetimeFigureOut">
              <a:rPr lang="en-US" smtClean="0"/>
              <a:pPr/>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399184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68901-ED20-4439-A78F-EDCC3FD7ED46}" type="datetimeFigureOut">
              <a:rPr lang="en-US" smtClean="0"/>
              <a:pPr/>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365118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F68901-ED20-4439-A78F-EDCC3FD7ED46}" type="datetimeFigureOut">
              <a:rPr lang="en-US" smtClean="0"/>
              <a:pPr/>
              <a:t>5/19/2021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323243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F68901-ED20-4439-A78F-EDCC3FD7ED46}" type="datetimeFigureOut">
              <a:rPr lang="en-US" smtClean="0"/>
              <a:pPr/>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4169963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F68901-ED20-4439-A78F-EDCC3FD7ED46}" type="datetimeFigureOut">
              <a:rPr lang="en-US" smtClean="0"/>
              <a:pPr/>
              <a:t>5/19/2021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3863367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F68901-ED20-4439-A78F-EDCC3FD7ED46}" type="datetimeFigureOut">
              <a:rPr lang="en-US" smtClean="0"/>
              <a:pPr/>
              <a:t>5/19/2021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181409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F68901-ED20-4439-A78F-EDCC3FD7ED46}" type="datetimeFigureOut">
              <a:rPr lang="en-US" smtClean="0"/>
              <a:pPr/>
              <a:t>5/19/2021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119880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F68901-ED20-4439-A78F-EDCC3FD7ED46}" type="datetimeFigureOut">
              <a:rPr lang="en-US" smtClean="0"/>
              <a:pPr/>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332805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F68901-ED20-4439-A78F-EDCC3FD7ED46}" type="datetimeFigureOut">
              <a:rPr lang="en-US" smtClean="0"/>
              <a:pPr/>
              <a:t>5/19/2021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4293590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F68901-ED20-4439-A78F-EDCC3FD7ED46}" type="datetimeFigureOut">
              <a:rPr lang="en-US" smtClean="0"/>
              <a:pPr/>
              <a:t>5/19/2021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620F0-0EEF-47D1-9FB5-4A1B7CB994BD}" type="slidenum">
              <a:rPr lang="en-US" smtClean="0"/>
              <a:pPr/>
              <a:t>‹#›</a:t>
            </a:fld>
            <a:endParaRPr lang="en-US"/>
          </a:p>
        </p:txBody>
      </p:sp>
    </p:spTree>
    <p:extLst>
      <p:ext uri="{BB962C8B-B14F-4D97-AF65-F5344CB8AC3E}">
        <p14:creationId xmlns:p14="http://schemas.microsoft.com/office/powerpoint/2010/main" xmlns="" val="24380692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600199"/>
          </a:xfrm>
        </p:spPr>
        <p:txBody>
          <a:bodyPr>
            <a:noAutofit/>
          </a:bodyPr>
          <a:lstStyle/>
          <a:p>
            <a:r>
              <a:rPr lang="en-US" sz="6000" dirty="0">
                <a:latin typeface="Times New Roman" pitchFamily="18" charset="0"/>
                <a:cs typeface="Times New Roman" pitchFamily="18" charset="0"/>
              </a:rPr>
              <a:t>Economic Inquiry</a:t>
            </a:r>
            <a:br>
              <a:rPr lang="en-US" sz="6000" dirty="0">
                <a:latin typeface="Times New Roman" pitchFamily="18" charset="0"/>
                <a:cs typeface="Times New Roman" pitchFamily="18" charset="0"/>
              </a:rPr>
            </a:b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276600"/>
            <a:ext cx="6400800" cy="29718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Tutor</a:t>
            </a:r>
          </a:p>
          <a:p>
            <a:r>
              <a:rPr lang="en-US" sz="4000" dirty="0" smtClean="0">
                <a:latin typeface="Times New Roman" pitchFamily="18" charset="0"/>
                <a:cs typeface="Times New Roman" pitchFamily="18" charset="0"/>
              </a:rPr>
              <a:t>Course</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9462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fontScale="90000"/>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1447800"/>
            <a:ext cx="8534400" cy="51816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The selected economic topic is inflation</a:t>
            </a:r>
          </a:p>
          <a:p>
            <a:pPr marL="457200" indent="-457200" algn="l">
              <a:buFont typeface="Arial" pitchFamily="34" charset="0"/>
              <a:buChar char="•"/>
            </a:pPr>
            <a:r>
              <a:rPr lang="en-US" sz="2400" dirty="0">
                <a:latin typeface="Times New Roman" pitchFamily="18" charset="0"/>
                <a:cs typeface="Times New Roman" pitchFamily="18" charset="0"/>
              </a:rPr>
              <a:t>Inflation is the steady increase in the price of goods and services</a:t>
            </a:r>
          </a:p>
          <a:p>
            <a:pPr marL="457200" indent="-457200" algn="l">
              <a:buFont typeface="Arial" pitchFamily="34" charset="0"/>
              <a:buChar char="•"/>
            </a:pPr>
            <a:r>
              <a:rPr lang="en-US" sz="2400" dirty="0">
                <a:latin typeface="Times New Roman" pitchFamily="18" charset="0"/>
                <a:cs typeface="Times New Roman" pitchFamily="18" charset="0"/>
              </a:rPr>
              <a:t>Is inflation bad for the economy?</a:t>
            </a:r>
          </a:p>
          <a:p>
            <a:pPr marL="457200" indent="-457200" algn="l">
              <a:buFont typeface="Arial" pitchFamily="34" charset="0"/>
              <a:buChar char="•"/>
            </a:pPr>
            <a:r>
              <a:rPr lang="en-US" sz="2400" dirty="0">
                <a:latin typeface="Times New Roman" pitchFamily="18" charset="0"/>
                <a:cs typeface="Times New Roman" pitchFamily="18" charset="0"/>
              </a:rPr>
              <a:t>Inflation may cause significant negative impacts on the economy (Coibion et al., </a:t>
            </a:r>
            <a:r>
              <a:rPr lang="en-US" sz="2400" dirty="0" smtClean="0">
                <a:latin typeface="Times New Roman" pitchFamily="18" charset="0"/>
                <a:cs typeface="Times New Roman" pitchFamily="18" charset="0"/>
              </a:rPr>
              <a:t>103297).</a:t>
            </a:r>
            <a:endParaRPr lang="en-US" sz="2400" dirty="0">
              <a:latin typeface="Times New Roman" pitchFamily="18" charset="0"/>
              <a:cs typeface="Times New Roman" pitchFamily="18" charset="0"/>
            </a:endParaRPr>
          </a:p>
          <a:p>
            <a:endParaRPr lang="en-US" dirty="0"/>
          </a:p>
        </p:txBody>
      </p:sp>
      <p:pic>
        <p:nvPicPr>
          <p:cNvPr id="4" name="Picture 3" descr="What Is Inflation (Definition) - Causes &amp; Effects of Rate on Prices &amp;  Interest"/>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90800" y="3733800"/>
            <a:ext cx="3238500" cy="2590800"/>
          </a:xfrm>
          <a:prstGeom prst="rect">
            <a:avLst/>
          </a:prstGeom>
          <a:noFill/>
          <a:ln>
            <a:noFill/>
          </a:ln>
        </p:spPr>
      </p:pic>
    </p:spTree>
    <p:extLst>
      <p:ext uri="{BB962C8B-B14F-4D97-AF65-F5344CB8AC3E}">
        <p14:creationId xmlns:p14="http://schemas.microsoft.com/office/powerpoint/2010/main" xmlns="" val="3872749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normAutofit/>
          </a:bodyPr>
          <a:lstStyle/>
          <a:p>
            <a:r>
              <a:rPr lang="en-US" sz="4000" dirty="0" smtClean="0">
                <a:latin typeface="Times New Roman" pitchFamily="18" charset="0"/>
                <a:cs typeface="Times New Roman" pitchFamily="18" charset="0"/>
              </a:rPr>
              <a:t>Reduced Purchasing Power</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295400"/>
            <a:ext cx="8305800" cy="51816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Inflation decreases purchasing power due to an increase in prices</a:t>
            </a:r>
          </a:p>
          <a:p>
            <a:pPr marL="457200" indent="-457200" algn="l">
              <a:buFont typeface="Arial" pitchFamily="34" charset="0"/>
              <a:buChar char="•"/>
            </a:pPr>
            <a:r>
              <a:rPr lang="en-US" sz="2400" dirty="0">
                <a:latin typeface="Times New Roman" pitchFamily="18" charset="0"/>
                <a:cs typeface="Times New Roman" pitchFamily="18" charset="0"/>
              </a:rPr>
              <a:t>As a result, the number of goods and services one can buy reduces</a:t>
            </a:r>
          </a:p>
          <a:p>
            <a:pPr marL="457200" indent="-457200" algn="l">
              <a:buFont typeface="Arial" pitchFamily="34" charset="0"/>
              <a:buChar char="•"/>
            </a:pPr>
            <a:r>
              <a:rPr lang="en-US" sz="2400" dirty="0">
                <a:latin typeface="Times New Roman" pitchFamily="18" charset="0"/>
                <a:cs typeface="Times New Roman" pitchFamily="18" charset="0"/>
              </a:rPr>
              <a:t>Businesses incur losses due to low purchasing power</a:t>
            </a:r>
          </a:p>
          <a:p>
            <a:pPr marL="457200" indent="-457200" algn="l">
              <a:buFont typeface="Arial" pitchFamily="34" charset="0"/>
              <a:buChar char="•"/>
            </a:pPr>
            <a:r>
              <a:rPr lang="en-US" sz="2400" dirty="0">
                <a:latin typeface="Times New Roman" pitchFamily="18" charset="0"/>
                <a:cs typeface="Times New Roman" pitchFamily="18" charset="0"/>
              </a:rPr>
              <a:t>An economic crisis may arise (</a:t>
            </a:r>
            <a:r>
              <a:rPr lang="en-US" sz="2400" dirty="0" smtClean="0">
                <a:latin typeface="Times New Roman" pitchFamily="18" charset="0"/>
                <a:cs typeface="Times New Roman" pitchFamily="18" charset="0"/>
              </a:rPr>
              <a:t>Ndoricimpa</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67)</a:t>
            </a: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1921161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86800" cy="685799"/>
          </a:xfrm>
        </p:spPr>
        <p:txBody>
          <a:bodyPr>
            <a:normAutofit fontScale="90000"/>
          </a:bodyPr>
          <a:lstStyle/>
          <a:p>
            <a:r>
              <a:rPr lang="en-US" dirty="0" smtClean="0">
                <a:latin typeface="Times New Roman" pitchFamily="18" charset="0"/>
                <a:cs typeface="Times New Roman" pitchFamily="18" charset="0"/>
              </a:rPr>
              <a:t>Increased Cost of Borrowing</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763000" cy="5715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A high interest rate controls high inflation.</a:t>
            </a:r>
          </a:p>
          <a:p>
            <a:pPr marL="457200" indent="-457200" algn="l">
              <a:buFont typeface="Arial" pitchFamily="34" charset="0"/>
              <a:buChar char="•"/>
            </a:pPr>
            <a:r>
              <a:rPr lang="en-US" sz="2400" dirty="0">
                <a:latin typeface="Times New Roman" pitchFamily="18" charset="0"/>
                <a:cs typeface="Times New Roman" pitchFamily="18" charset="0"/>
              </a:rPr>
              <a:t>When interest rates are high, the cost of borrowing money increases </a:t>
            </a:r>
          </a:p>
          <a:p>
            <a:pPr marL="457200" indent="-457200" algn="l">
              <a:buFont typeface="Arial" pitchFamily="34" charset="0"/>
              <a:buChar char="•"/>
            </a:pPr>
            <a:r>
              <a:rPr lang="en-US" sz="2400" dirty="0">
                <a:latin typeface="Times New Roman" pitchFamily="18" charset="0"/>
                <a:cs typeface="Times New Roman" pitchFamily="18" charset="0"/>
              </a:rPr>
              <a:t>As a result, loans become expensive</a:t>
            </a:r>
          </a:p>
          <a:p>
            <a:pPr marL="457200" indent="-457200" algn="l">
              <a:buFont typeface="Arial" pitchFamily="34" charset="0"/>
              <a:buChar char="•"/>
            </a:pPr>
            <a:r>
              <a:rPr lang="en-US" sz="2400" dirty="0">
                <a:latin typeface="Times New Roman" pitchFamily="18" charset="0"/>
                <a:cs typeface="Times New Roman" pitchFamily="18" charset="0"/>
              </a:rPr>
              <a:t>Borrowing declines (</a:t>
            </a:r>
            <a:r>
              <a:rPr lang="en-US" sz="2400" dirty="0" smtClean="0">
                <a:latin typeface="Times New Roman" pitchFamily="18" charset="0"/>
                <a:cs typeface="Times New Roman" pitchFamily="18" charset="0"/>
              </a:rPr>
              <a:t>Brown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50)</a:t>
            </a:r>
            <a:endParaRPr lang="en-US" sz="2400" dirty="0">
              <a:latin typeface="Times New Roman" pitchFamily="18" charset="0"/>
              <a:cs typeface="Times New Roman" pitchFamily="18" charset="0"/>
            </a:endParaRPr>
          </a:p>
          <a:p>
            <a:endParaRPr lang="en-US" dirty="0"/>
          </a:p>
        </p:txBody>
      </p:sp>
      <p:pic>
        <p:nvPicPr>
          <p:cNvPr id="4" name="Picture 3" descr="9 Common Effects of Inflation"/>
          <p:cNvPicPr/>
          <p:nvPr/>
        </p:nvPicPr>
        <p:blipFill>
          <a:blip r:embed="rId3">
            <a:extLst>
              <a:ext uri="{28A0092B-C50C-407E-A947-70E740481C1C}">
                <a14:useLocalDpi xmlns:a14="http://schemas.microsoft.com/office/drawing/2010/main" xmlns="" val="0"/>
              </a:ext>
            </a:extLst>
          </a:blip>
          <a:srcRect/>
          <a:stretch>
            <a:fillRect/>
          </a:stretch>
        </p:blipFill>
        <p:spPr bwMode="auto">
          <a:xfrm>
            <a:off x="2133600" y="3581400"/>
            <a:ext cx="4191000" cy="3048000"/>
          </a:xfrm>
          <a:prstGeom prst="rect">
            <a:avLst/>
          </a:prstGeom>
          <a:noFill/>
          <a:ln>
            <a:noFill/>
          </a:ln>
        </p:spPr>
      </p:pic>
    </p:spTree>
    <p:extLst>
      <p:ext uri="{BB962C8B-B14F-4D97-AF65-F5344CB8AC3E}">
        <p14:creationId xmlns:p14="http://schemas.microsoft.com/office/powerpoint/2010/main" xmlns="" val="2335972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1"/>
            <a:ext cx="8534400" cy="609599"/>
          </a:xfrm>
        </p:spPr>
        <p:txBody>
          <a:bodyPr>
            <a:normAutofit fontScale="90000"/>
          </a:bodyPr>
          <a:lstStyle/>
          <a:p>
            <a:r>
              <a:rPr lang="en-US" dirty="0" smtClean="0">
                <a:latin typeface="Times New Roman" pitchFamily="18" charset="0"/>
                <a:cs typeface="Times New Roman" pitchFamily="18" charset="0"/>
              </a:rPr>
              <a:t>Increased Unemployment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1143000"/>
            <a:ext cx="8686800" cy="5334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High inflation reduces the purchasing power</a:t>
            </a:r>
          </a:p>
          <a:p>
            <a:pPr marL="457200" indent="-457200" algn="l">
              <a:buFont typeface="Arial" pitchFamily="34" charset="0"/>
              <a:buChar char="•"/>
            </a:pPr>
            <a:r>
              <a:rPr lang="en-US" sz="2400" dirty="0">
                <a:latin typeface="Times New Roman" pitchFamily="18" charset="0"/>
                <a:cs typeface="Times New Roman" pitchFamily="18" charset="0"/>
              </a:rPr>
              <a:t>Businesses may close down</a:t>
            </a:r>
          </a:p>
          <a:p>
            <a:pPr marL="457200" indent="-457200" algn="l">
              <a:buFont typeface="Arial" pitchFamily="34" charset="0"/>
              <a:buChar char="•"/>
            </a:pPr>
            <a:r>
              <a:rPr lang="en-US" sz="2400" dirty="0">
                <a:latin typeface="Times New Roman" pitchFamily="18" charset="0"/>
                <a:cs typeface="Times New Roman" pitchFamily="18" charset="0"/>
              </a:rPr>
              <a:t>High inflation reduces economic growth</a:t>
            </a:r>
          </a:p>
          <a:p>
            <a:pPr marL="457200" indent="-457200" algn="l">
              <a:buFont typeface="Arial" pitchFamily="34" charset="0"/>
              <a:buChar char="•"/>
            </a:pPr>
            <a:r>
              <a:rPr lang="en-US" sz="2400" dirty="0">
                <a:latin typeface="Times New Roman" pitchFamily="18" charset="0"/>
                <a:cs typeface="Times New Roman" pitchFamily="18" charset="0"/>
              </a:rPr>
              <a:t>Reduced economic growth implies a high rate of unemployment (</a:t>
            </a:r>
            <a:r>
              <a:rPr lang="en-US" sz="2400" dirty="0" smtClean="0">
                <a:latin typeface="Times New Roman" pitchFamily="18" charset="0"/>
                <a:cs typeface="Times New Roman" pitchFamily="18" charset="0"/>
              </a:rPr>
              <a:t>Van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767).</a:t>
            </a: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416877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09599"/>
          </a:xfrm>
        </p:spPr>
        <p:txBody>
          <a:bodyPr>
            <a:normAutofit fontScale="90000"/>
          </a:bodyPr>
          <a:lstStyle/>
          <a:p>
            <a:r>
              <a:rPr lang="en-US" dirty="0" smtClean="0">
                <a:latin typeface="Times New Roman" pitchFamily="18" charset="0"/>
                <a:cs typeface="Times New Roman" pitchFamily="18" charset="0"/>
              </a:rPr>
              <a:t>Reduced Investments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86800" cy="57912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High inflation increases interest rates</a:t>
            </a:r>
          </a:p>
          <a:p>
            <a:pPr marL="457200" indent="-457200" algn="l">
              <a:buFont typeface="Arial" pitchFamily="34" charset="0"/>
              <a:buChar char="•"/>
            </a:pPr>
            <a:r>
              <a:rPr lang="en-US" sz="2400" dirty="0">
                <a:latin typeface="Times New Roman" pitchFamily="18" charset="0"/>
                <a:cs typeface="Times New Roman" pitchFamily="18" charset="0"/>
              </a:rPr>
              <a:t>Loans become expensive</a:t>
            </a:r>
          </a:p>
          <a:p>
            <a:pPr marL="457200" indent="-457200" algn="l">
              <a:buFont typeface="Arial" pitchFamily="34" charset="0"/>
              <a:buChar char="•"/>
            </a:pPr>
            <a:r>
              <a:rPr lang="en-US" sz="2400" dirty="0">
                <a:latin typeface="Times New Roman" pitchFamily="18" charset="0"/>
                <a:cs typeface="Times New Roman" pitchFamily="18" charset="0"/>
              </a:rPr>
              <a:t>Borrowing reduces</a:t>
            </a:r>
          </a:p>
          <a:p>
            <a:pPr marL="457200" indent="-457200" algn="l">
              <a:buFont typeface="Arial" pitchFamily="34" charset="0"/>
              <a:buChar char="•"/>
            </a:pPr>
            <a:r>
              <a:rPr lang="en-US" sz="2400" dirty="0">
                <a:latin typeface="Times New Roman" pitchFamily="18" charset="0"/>
                <a:cs typeface="Times New Roman" pitchFamily="18" charset="0"/>
              </a:rPr>
              <a:t>Investments also reduce (Brown, 2018)</a:t>
            </a:r>
          </a:p>
          <a:p>
            <a:endParaRPr lang="en-US" dirty="0"/>
          </a:p>
        </p:txBody>
      </p:sp>
      <p:pic>
        <p:nvPicPr>
          <p:cNvPr id="4" name="Picture 3" descr="Are we at risk of Stagflation or even, shock horror, Hyperinflation?"/>
          <p:cNvPicPr/>
          <p:nvPr/>
        </p:nvPicPr>
        <p:blipFill>
          <a:blip r:embed="rId3">
            <a:extLst>
              <a:ext uri="{28A0092B-C50C-407E-A947-70E740481C1C}">
                <a14:useLocalDpi xmlns:a14="http://schemas.microsoft.com/office/drawing/2010/main" xmlns="" val="0"/>
              </a:ext>
            </a:extLst>
          </a:blip>
          <a:srcRect/>
          <a:stretch>
            <a:fillRect/>
          </a:stretch>
        </p:blipFill>
        <p:spPr bwMode="auto">
          <a:xfrm>
            <a:off x="2286000" y="3733800"/>
            <a:ext cx="3886200" cy="2667000"/>
          </a:xfrm>
          <a:prstGeom prst="rect">
            <a:avLst/>
          </a:prstGeom>
          <a:noFill/>
          <a:ln>
            <a:noFill/>
          </a:ln>
        </p:spPr>
      </p:pic>
    </p:spTree>
    <p:extLst>
      <p:ext uri="{BB962C8B-B14F-4D97-AF65-F5344CB8AC3E}">
        <p14:creationId xmlns:p14="http://schemas.microsoft.com/office/powerpoint/2010/main" xmlns="" val="451560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86800" cy="685799"/>
          </a:xfrm>
        </p:spPr>
        <p:txBody>
          <a:bodyPr>
            <a:normAutofit fontScale="90000"/>
          </a:bodyPr>
          <a:lstStyle/>
          <a:p>
            <a:r>
              <a:rPr lang="en-US" dirty="0" smtClean="0">
                <a:latin typeface="Times New Roman" pitchFamily="18" charset="0"/>
                <a:cs typeface="Times New Roman" pitchFamily="18" charset="0"/>
              </a:rPr>
              <a:t>Reduced Economic Growth</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295400"/>
            <a:ext cx="8534400" cy="5334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A high unemployment rate slows economic growth</a:t>
            </a:r>
          </a:p>
          <a:p>
            <a:pPr marL="457200" indent="-457200" algn="l">
              <a:buFont typeface="Arial" pitchFamily="34" charset="0"/>
              <a:buChar char="•"/>
            </a:pPr>
            <a:r>
              <a:rPr lang="en-US" sz="2400" dirty="0">
                <a:latin typeface="Times New Roman" pitchFamily="18" charset="0"/>
                <a:cs typeface="Times New Roman" pitchFamily="18" charset="0"/>
              </a:rPr>
              <a:t>A high interest rate implies low investments</a:t>
            </a:r>
          </a:p>
          <a:p>
            <a:pPr marL="457200" indent="-457200" algn="l">
              <a:buFont typeface="Arial" pitchFamily="34" charset="0"/>
              <a:buChar char="•"/>
            </a:pPr>
            <a:r>
              <a:rPr lang="en-US" sz="2400" dirty="0">
                <a:latin typeface="Times New Roman" pitchFamily="18" charset="0"/>
                <a:cs typeface="Times New Roman" pitchFamily="18" charset="0"/>
              </a:rPr>
              <a:t>Reduced investments also reduce economic growth</a:t>
            </a:r>
          </a:p>
          <a:p>
            <a:pPr marL="457200" indent="-457200" algn="l">
              <a:buFont typeface="Arial" pitchFamily="34" charset="0"/>
              <a:buChar char="•"/>
            </a:pPr>
            <a:r>
              <a:rPr lang="en-US" sz="2400" dirty="0">
                <a:latin typeface="Times New Roman" pitchFamily="18" charset="0"/>
                <a:cs typeface="Times New Roman" pitchFamily="18" charset="0"/>
              </a:rPr>
              <a:t>Low purchasing power may also cause an economic crisis (Coibion et al., </a:t>
            </a:r>
            <a:r>
              <a:rPr lang="en-US" sz="2400" dirty="0" smtClean="0">
                <a:latin typeface="Times New Roman" pitchFamily="18" charset="0"/>
                <a:cs typeface="Times New Roman" pitchFamily="18" charset="0"/>
              </a:rPr>
              <a:t>103297).</a:t>
            </a: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2812981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85799"/>
          </a:xfrm>
        </p:spPr>
        <p:txBody>
          <a:bodyPr>
            <a:normAutofit fontScale="90000"/>
          </a:bodyPr>
          <a:lstStyle/>
          <a:p>
            <a:r>
              <a:rPr lang="en-US" dirty="0" smtClean="0">
                <a:latin typeface="Times New Roman" pitchFamily="18" charset="0"/>
                <a:cs typeface="Times New Roman" pitchFamily="18" charset="0"/>
              </a:rPr>
              <a:t>Conclusion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990600"/>
            <a:ext cx="8610600" cy="56388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Inflation may be bad for the economy</a:t>
            </a:r>
          </a:p>
          <a:p>
            <a:pPr marL="457200" indent="-457200" algn="l">
              <a:buFont typeface="Arial" pitchFamily="34" charset="0"/>
              <a:buChar char="•"/>
            </a:pPr>
            <a:r>
              <a:rPr lang="en-US" sz="2400" dirty="0">
                <a:latin typeface="Times New Roman" pitchFamily="18" charset="0"/>
                <a:cs typeface="Times New Roman" pitchFamily="18" charset="0"/>
              </a:rPr>
              <a:t>Inflation increases interest rates</a:t>
            </a:r>
          </a:p>
          <a:p>
            <a:pPr marL="457200" indent="-457200" algn="l">
              <a:buFont typeface="Arial" pitchFamily="34" charset="0"/>
              <a:buChar char="•"/>
            </a:pPr>
            <a:r>
              <a:rPr lang="en-US" sz="2400" dirty="0">
                <a:latin typeface="Times New Roman" pitchFamily="18" charset="0"/>
                <a:cs typeface="Times New Roman" pitchFamily="18" charset="0"/>
              </a:rPr>
              <a:t>Inflation reduces the purchasing power</a:t>
            </a:r>
          </a:p>
          <a:p>
            <a:pPr marL="457200" indent="-457200" algn="l">
              <a:buFont typeface="Arial" pitchFamily="34" charset="0"/>
              <a:buChar char="•"/>
            </a:pPr>
            <a:r>
              <a:rPr lang="en-US" sz="2400" dirty="0">
                <a:latin typeface="Times New Roman" pitchFamily="18" charset="0"/>
                <a:cs typeface="Times New Roman" pitchFamily="18" charset="0"/>
              </a:rPr>
              <a:t>Inflation slows economic growth</a:t>
            </a:r>
          </a:p>
          <a:p>
            <a:endParaRPr lang="en-US" dirty="0"/>
          </a:p>
        </p:txBody>
      </p:sp>
      <p:pic>
        <p:nvPicPr>
          <p:cNvPr id="4" name="Picture 3" descr="Conflict between economic growth and inflation - Economics Help"/>
          <p:cNvPicPr/>
          <p:nvPr/>
        </p:nvPicPr>
        <p:blipFill>
          <a:blip r:embed="rId3">
            <a:extLst>
              <a:ext uri="{28A0092B-C50C-407E-A947-70E740481C1C}">
                <a14:useLocalDpi xmlns:a14="http://schemas.microsoft.com/office/drawing/2010/main" xmlns="" val="0"/>
              </a:ext>
            </a:extLst>
          </a:blip>
          <a:srcRect/>
          <a:stretch>
            <a:fillRect/>
          </a:stretch>
        </p:blipFill>
        <p:spPr bwMode="auto">
          <a:xfrm>
            <a:off x="2438400" y="3200400"/>
            <a:ext cx="3733800" cy="3428999"/>
          </a:xfrm>
          <a:prstGeom prst="rect">
            <a:avLst/>
          </a:prstGeom>
          <a:noFill/>
          <a:ln>
            <a:noFill/>
          </a:ln>
        </p:spPr>
      </p:pic>
    </p:spTree>
    <p:extLst>
      <p:ext uri="{BB962C8B-B14F-4D97-AF65-F5344CB8AC3E}">
        <p14:creationId xmlns:p14="http://schemas.microsoft.com/office/powerpoint/2010/main" xmlns="" val="27554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1"/>
            <a:ext cx="8915400" cy="6857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066800"/>
            <a:ext cx="8610600" cy="5410200"/>
          </a:xfrm>
        </p:spPr>
        <p:txBody>
          <a:bodyPr>
            <a:normAutofit fontScale="85000" lnSpcReduction="20000"/>
          </a:bodyPr>
          <a:lstStyle/>
          <a:p>
            <a:pPr marL="457200" indent="-457200" algn="l">
              <a:buFont typeface="Arial" pitchFamily="34" charset="0"/>
              <a:buChar char="•"/>
            </a:pPr>
            <a:r>
              <a:rPr lang="en-US" sz="2800" dirty="0">
                <a:latin typeface="Times New Roman" pitchFamily="18" charset="0"/>
                <a:cs typeface="Times New Roman" pitchFamily="18" charset="0"/>
              </a:rPr>
              <a:t>Brown, Pablo </a:t>
            </a:r>
            <a:r>
              <a:rPr lang="en-US" sz="2800" dirty="0" err="1">
                <a:latin typeface="Times New Roman" pitchFamily="18" charset="0"/>
                <a:cs typeface="Times New Roman" pitchFamily="18" charset="0"/>
              </a:rPr>
              <a:t>Pincheira</a:t>
            </a:r>
            <a:r>
              <a:rPr lang="en-US" sz="2800" dirty="0">
                <a:latin typeface="Times New Roman" pitchFamily="18" charset="0"/>
                <a:cs typeface="Times New Roman" pitchFamily="18" charset="0"/>
              </a:rPr>
              <a:t>. "Exchange rate interventions and inflation expectations in an inflation targeting economy." </a:t>
            </a:r>
            <a:r>
              <a:rPr lang="en-US" sz="2800" i="1" dirty="0" err="1">
                <a:latin typeface="Times New Roman" pitchFamily="18" charset="0"/>
                <a:cs typeface="Times New Roman" pitchFamily="18" charset="0"/>
              </a:rPr>
              <a:t>Revista</a:t>
            </a:r>
            <a:r>
              <a:rPr lang="en-US" sz="2800" i="1" dirty="0">
                <a:latin typeface="Times New Roman" pitchFamily="18" charset="0"/>
                <a:cs typeface="Times New Roman" pitchFamily="18" charset="0"/>
              </a:rPr>
              <a:t> de </a:t>
            </a:r>
            <a:r>
              <a:rPr lang="en-US" sz="2800" i="1" dirty="0" err="1">
                <a:latin typeface="Times New Roman" pitchFamily="18" charset="0"/>
                <a:cs typeface="Times New Roman" pitchFamily="18" charset="0"/>
              </a:rPr>
              <a:t>Análisis</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Económico</a:t>
            </a:r>
            <a:r>
              <a:rPr lang="en-US" sz="2800" i="1" dirty="0">
                <a:latin typeface="Times New Roman" pitchFamily="18" charset="0"/>
                <a:cs typeface="Times New Roman" pitchFamily="18" charset="0"/>
              </a:rPr>
              <a:t>–Economic Analysis Review</a:t>
            </a:r>
            <a:r>
              <a:rPr lang="en-US" sz="2800" dirty="0">
                <a:latin typeface="Times New Roman" pitchFamily="18" charset="0"/>
                <a:cs typeface="Times New Roman" pitchFamily="18" charset="0"/>
              </a:rPr>
              <a:t> 33.2 (2018): 43-78.</a:t>
            </a:r>
          </a:p>
          <a:p>
            <a:pPr marL="457200" indent="-457200" algn="l">
              <a:buFont typeface="Arial" pitchFamily="34" charset="0"/>
              <a:buChar char="•"/>
            </a:pPr>
            <a:r>
              <a:rPr lang="en-US" sz="2800" dirty="0">
                <a:latin typeface="Times New Roman" pitchFamily="18" charset="0"/>
                <a:cs typeface="Times New Roman" pitchFamily="18" charset="0"/>
              </a:rPr>
              <a:t>Coibion, Olivier, et al. "Inflation expectations as a policy tool?." </a:t>
            </a:r>
            <a:r>
              <a:rPr lang="en-US" sz="2800" i="1" dirty="0">
                <a:latin typeface="Times New Roman" pitchFamily="18" charset="0"/>
                <a:cs typeface="Times New Roman" pitchFamily="18" charset="0"/>
              </a:rPr>
              <a:t>Journal of International Economics</a:t>
            </a:r>
            <a:r>
              <a:rPr lang="en-US" sz="2800" dirty="0">
                <a:latin typeface="Times New Roman" pitchFamily="18" charset="0"/>
                <a:cs typeface="Times New Roman" pitchFamily="18" charset="0"/>
              </a:rPr>
              <a:t> 124 (2020): 103297.</a:t>
            </a:r>
          </a:p>
          <a:p>
            <a:pPr marL="457200" indent="-457200" algn="l">
              <a:buFont typeface="Arial" pitchFamily="34" charset="0"/>
              <a:buChar char="•"/>
            </a:pPr>
            <a:r>
              <a:rPr lang="en-US" sz="2800" dirty="0">
                <a:latin typeface="Times New Roman" pitchFamily="18" charset="0"/>
                <a:cs typeface="Times New Roman" pitchFamily="18" charset="0"/>
              </a:rPr>
              <a:t>Ndoricimpa, Arcade. "Threshold effects of inflation on economic growth in Africa: Evidence from a dynamic panel threshold regression approach." </a:t>
            </a:r>
            <a:r>
              <a:rPr lang="en-US" sz="2800" i="1" dirty="0">
                <a:latin typeface="Times New Roman" pitchFamily="18" charset="0"/>
                <a:cs typeface="Times New Roman" pitchFamily="18" charset="0"/>
              </a:rPr>
              <a:t>African Development Bank Group, Working Paper</a:t>
            </a:r>
            <a:r>
              <a:rPr lang="en-US" sz="2800" dirty="0">
                <a:latin typeface="Times New Roman" pitchFamily="18" charset="0"/>
                <a:cs typeface="Times New Roman" pitchFamily="18" charset="0"/>
              </a:rPr>
              <a:t> 249 (2017): 34-109.</a:t>
            </a:r>
          </a:p>
          <a:p>
            <a:pPr marL="457200" indent="-457200" algn="l">
              <a:buFont typeface="Arial" pitchFamily="34" charset="0"/>
              <a:buChar char="•"/>
            </a:pPr>
            <a:r>
              <a:rPr lang="en-US" sz="2800" dirty="0">
                <a:latin typeface="Times New Roman" pitchFamily="18" charset="0"/>
                <a:cs typeface="Times New Roman" pitchFamily="18" charset="0"/>
              </a:rPr>
              <a:t>Van, </a:t>
            </a:r>
            <a:r>
              <a:rPr lang="en-US" sz="2800" dirty="0" err="1">
                <a:latin typeface="Times New Roman" pitchFamily="18" charset="0"/>
                <a:cs typeface="Times New Roman" pitchFamily="18" charset="0"/>
              </a:rPr>
              <a:t>Dinh</a:t>
            </a:r>
            <a:r>
              <a:rPr lang="en-US" sz="2800" dirty="0">
                <a:latin typeface="Times New Roman" pitchFamily="18" charset="0"/>
                <a:cs typeface="Times New Roman" pitchFamily="18" charset="0"/>
              </a:rPr>
              <a:t> Doan. "Money supply and inflation impact on economic growth." </a:t>
            </a:r>
            <a:r>
              <a:rPr lang="en-US" sz="2800" i="1" dirty="0">
                <a:latin typeface="Times New Roman" pitchFamily="18" charset="0"/>
                <a:cs typeface="Times New Roman" pitchFamily="18" charset="0"/>
              </a:rPr>
              <a:t>Journal of Financial Economic Policy</a:t>
            </a:r>
            <a:r>
              <a:rPr lang="en-US" sz="2800" dirty="0">
                <a:latin typeface="Times New Roman" pitchFamily="18" charset="0"/>
                <a:cs typeface="Times New Roman" pitchFamily="18" charset="0"/>
              </a:rPr>
              <a:t> (2019): 767.</a:t>
            </a:r>
          </a:p>
          <a:p>
            <a:r>
              <a:rPr lang="en-US" sz="2800" dirty="0"/>
              <a:t> </a:t>
            </a:r>
          </a:p>
          <a:p>
            <a:r>
              <a:rPr lang="en-US" dirty="0"/>
              <a:t> </a:t>
            </a:r>
          </a:p>
          <a:p>
            <a:endParaRPr lang="en-US" dirty="0"/>
          </a:p>
        </p:txBody>
      </p:sp>
    </p:spTree>
    <p:extLst>
      <p:ext uri="{BB962C8B-B14F-4D97-AF65-F5344CB8AC3E}">
        <p14:creationId xmlns:p14="http://schemas.microsoft.com/office/powerpoint/2010/main" xmlns="" val="2781768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1279</Words>
  <Application>Microsoft Office PowerPoint</Application>
  <PresentationFormat>On-screen Show (4:3)</PresentationFormat>
  <Paragraphs>61</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Economic Inquiry </vt:lpstr>
      <vt:lpstr>Introduction</vt:lpstr>
      <vt:lpstr>Reduced Purchasing Power</vt:lpstr>
      <vt:lpstr>Increased Cost of Borrowing</vt:lpstr>
      <vt:lpstr>Increased Unemployment</vt:lpstr>
      <vt:lpstr>Reduced Investments</vt:lpstr>
      <vt:lpstr>Reduced Economic Growth</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Inquiry</dc:title>
  <dc:creator>user</dc:creator>
  <cp:lastModifiedBy>Kevin</cp:lastModifiedBy>
  <cp:revision>4</cp:revision>
  <dcterms:created xsi:type="dcterms:W3CDTF">2021-05-18T09:28:53Z</dcterms:created>
  <dcterms:modified xsi:type="dcterms:W3CDTF">2021-05-19T06:02:33Z</dcterms:modified>
</cp:coreProperties>
</file>